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0" r:id="rId16"/>
    <p:sldId id="271" r:id="rId17"/>
    <p:sldId id="272" r:id="rId18"/>
    <p:sldId id="282" r:id="rId19"/>
    <p:sldId id="283" r:id="rId20"/>
    <p:sldId id="281" r:id="rId21"/>
    <p:sldId id="290" r:id="rId22"/>
    <p:sldId id="291" r:id="rId23"/>
    <p:sldId id="274" r:id="rId24"/>
    <p:sldId id="273" r:id="rId25"/>
    <p:sldId id="275" r:id="rId26"/>
    <p:sldId id="285" r:id="rId27"/>
    <p:sldId id="284" r:id="rId28"/>
    <p:sldId id="287" r:id="rId29"/>
    <p:sldId id="288" r:id="rId30"/>
    <p:sldId id="289" r:id="rId31"/>
    <p:sldId id="279" r:id="rId32"/>
    <p:sldId id="277" r:id="rId33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5766" autoAdjust="0"/>
  </p:normalViewPr>
  <p:slideViewPr>
    <p:cSldViewPr snapToGrid="0" snapToObjects="1">
      <p:cViewPr varScale="1">
        <p:scale>
          <a:sx n="70" d="100"/>
          <a:sy n="70" d="100"/>
        </p:scale>
        <p:origin x="-141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3D49CA2-9AD9-DD4C-8856-45223C01B226}" type="datetimeFigureOut">
              <a:rPr lang="en-AU" smtClean="0"/>
              <a:t>3/13/18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F3CE9C5-08FB-C946-81E3-8AE94EBA34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1593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CE9C5-08FB-C946-81E3-8AE94EBA34EC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5853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CE9C5-08FB-C946-81E3-8AE94EBA34EC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9647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CE9C5-08FB-C946-81E3-8AE94EBA34EC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473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CE9C5-08FB-C946-81E3-8AE94EBA34EC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0608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CE9C5-08FB-C946-81E3-8AE94EBA34EC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2981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CE9C5-08FB-C946-81E3-8AE94EBA34EC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6174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CE9C5-08FB-C946-81E3-8AE94EBA34EC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3349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CE9C5-08FB-C946-81E3-8AE94EBA34EC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965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CE9C5-08FB-C946-81E3-8AE94EBA34EC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43371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CE9C5-08FB-C946-81E3-8AE94EBA34EC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1481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CE9C5-08FB-C946-81E3-8AE94EBA34EC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9365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CE9C5-08FB-C946-81E3-8AE94EBA34EC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60464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CE9C5-08FB-C946-81E3-8AE94EBA34EC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94792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CE9C5-08FB-C946-81E3-8AE94EBA34EC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33584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CE9C5-08FB-C946-81E3-8AE94EBA34EC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7291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CE9C5-08FB-C946-81E3-8AE94EBA34EC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81470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CE9C5-08FB-C946-81E3-8AE94EBA34EC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94314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CE9C5-08FB-C946-81E3-8AE94EBA34EC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4617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CE9C5-08FB-C946-81E3-8AE94EBA34EC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4952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CE9C5-08FB-C946-81E3-8AE94EBA34E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7625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0954" lvl="1" indent="-185715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CE9C5-08FB-C946-81E3-8AE94EBA34EC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5949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CE9C5-08FB-C946-81E3-8AE94EBA34EC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5309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CE9C5-08FB-C946-81E3-8AE94EBA34EC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9185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CE9C5-08FB-C946-81E3-8AE94EBA34EC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4041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0954" lvl="1" indent="-185715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CE9C5-08FB-C946-81E3-8AE94EBA34EC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1017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05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91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4609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639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923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431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74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3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2" y="1430866"/>
            <a:ext cx="7260569" cy="4793057"/>
          </a:xfrm>
        </p:spPr>
        <p:txBody>
          <a:bodyPr/>
          <a:lstStyle>
            <a:lvl1pPr>
              <a:spcBef>
                <a:spcPts val="20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4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4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4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33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55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5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69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8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23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45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7721645" y="1"/>
            <a:ext cx="1439693" cy="6866466"/>
          </a:xfrm>
          <a:custGeom>
            <a:avLst/>
            <a:gdLst/>
            <a:ahLst/>
            <a:cxnLst/>
            <a:rect l="l" t="t" r="r" b="b"/>
            <a:pathLst>
              <a:path w="2269442" h="6866466">
                <a:moveTo>
                  <a:pt x="2023534" y="0"/>
                </a:moveTo>
                <a:lnTo>
                  <a:pt x="0" y="6858000"/>
                </a:lnTo>
                <a:lnTo>
                  <a:pt x="2269067" y="6866466"/>
                </a:lnTo>
                <a:cubicBezTo>
                  <a:pt x="2271889" y="4580466"/>
                  <a:pt x="2257778" y="2294466"/>
                  <a:pt x="2260600" y="8466"/>
                </a:cubicBezTo>
                <a:lnTo>
                  <a:pt x="2023534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7917436" y="-8467"/>
            <a:ext cx="1235869" cy="6866467"/>
          </a:xfrm>
          <a:custGeom>
            <a:avLst/>
            <a:gdLst/>
            <a:ahLst/>
            <a:cxnLst/>
            <a:rect l="l" t="t" r="r" b="b"/>
            <a:pathLst>
              <a:path w="1948147" h="6866467">
                <a:moveTo>
                  <a:pt x="0" y="0"/>
                </a:moveTo>
                <a:lnTo>
                  <a:pt x="1202267" y="6866467"/>
                </a:lnTo>
                <a:lnTo>
                  <a:pt x="1947333" y="6866467"/>
                </a:lnTo>
                <a:cubicBezTo>
                  <a:pt x="1944511" y="4577645"/>
                  <a:pt x="1950155" y="2288822"/>
                  <a:pt x="1947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11"/>
          <p:cNvSpPr/>
          <p:nvPr/>
        </p:nvSpPr>
        <p:spPr>
          <a:xfrm>
            <a:off x="7556901" y="3920066"/>
            <a:ext cx="1594560" cy="2937933"/>
          </a:xfrm>
          <a:custGeom>
            <a:avLst/>
            <a:gdLst/>
            <a:ahLst/>
            <a:cxnLst/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2"/>
          <p:cNvSpPr/>
          <p:nvPr/>
        </p:nvSpPr>
        <p:spPr>
          <a:xfrm>
            <a:off x="7793904" y="-8467"/>
            <a:ext cx="1359401" cy="6866467"/>
          </a:xfrm>
          <a:custGeom>
            <a:avLst/>
            <a:gdLst/>
            <a:ahLst/>
            <a:cxnLst/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8609304" y="-8467"/>
            <a:ext cx="544002" cy="6866467"/>
          </a:xfrm>
          <a:custGeom>
            <a:avLst/>
            <a:gdLst/>
            <a:ahLst/>
            <a:cxnLst/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5"/>
          <p:cNvSpPr/>
          <p:nvPr/>
        </p:nvSpPr>
        <p:spPr>
          <a:xfrm>
            <a:off x="8460313" y="4893733"/>
            <a:ext cx="694069" cy="1964267"/>
          </a:xfrm>
          <a:custGeom>
            <a:avLst/>
            <a:gdLst/>
            <a:ahLst/>
            <a:cxnLst/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96333" y="338667"/>
            <a:ext cx="7260568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296332" y="1540933"/>
            <a:ext cx="7260569" cy="458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6213745" y="6223925"/>
            <a:ext cx="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296332" y="6223925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7044263" y="6223924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65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45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ckland.ac.nz/en/students/forms-policies-and-guidelines/student-policies-and-guidelines/academic-integrity-copyright.html" TargetMode="External"/><Relationship Id="rId4" Type="http://schemas.openxmlformats.org/officeDocument/2006/relationships/hyperlink" Target="http://www.cite.auckland.ac.nz/7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library.auckland.ac.nz/refworks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Word processing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/>
              <a:t>Lecture 8</a:t>
            </a:r>
            <a:r>
              <a:rPr lang="en-NZ" dirty="0" smtClean="0"/>
              <a:t> </a:t>
            </a:r>
            <a:r>
              <a:rPr lang="en-NZ" dirty="0"/>
              <a:t>– COMPSCI111/111G </a:t>
            </a:r>
            <a:r>
              <a:rPr lang="en-NZ" dirty="0" smtClean="0"/>
              <a:t>SS 2018</a:t>
            </a:r>
            <a:endParaRPr lang="en-US" dirty="0"/>
          </a:p>
        </p:txBody>
      </p:sp>
      <p:pic>
        <p:nvPicPr>
          <p:cNvPr id="4" name="Picture 2" descr="http://bensmithett.github.io/browser-extensions-vs-your-js/img/clippy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466" y="4737253"/>
            <a:ext cx="2145054" cy="198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263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WYSIWYG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Computer code is usually not WYSIWYG (</a:t>
            </a:r>
            <a:r>
              <a:rPr lang="en-US" dirty="0" err="1"/>
              <a:t>eg</a:t>
            </a:r>
            <a:r>
              <a:rPr lang="en-US" dirty="0"/>
              <a:t>. wiki markup, </a:t>
            </a:r>
            <a:r>
              <a:rPr lang="en-US" dirty="0" err="1"/>
              <a:t>LaTeX</a:t>
            </a:r>
            <a:r>
              <a:rPr lang="en-US" dirty="0"/>
              <a:t> code, HTML)</a:t>
            </a:r>
            <a:endParaRPr lang="en-NZ" dirty="0"/>
          </a:p>
          <a:p>
            <a:endParaRPr lang="en-N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920" y="2873198"/>
            <a:ext cx="2971184" cy="24748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0511" y="2873197"/>
            <a:ext cx="3169276" cy="24748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3919" y="2505886"/>
            <a:ext cx="2971185" cy="367312"/>
          </a:xfrm>
          <a:prstGeom prst="rect">
            <a:avLst/>
          </a:prstGeom>
          <a:gradFill>
            <a:gsLst>
              <a:gs pos="51000">
                <a:schemeClr val="bg1"/>
              </a:gs>
              <a:gs pos="80000">
                <a:schemeClr val="bg1">
                  <a:alpha val="0"/>
                </a:schemeClr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effectLst>
            <a:softEdge rad="635000"/>
          </a:effectLst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NZ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you see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0511" y="2505886"/>
            <a:ext cx="3169277" cy="367312"/>
          </a:xfrm>
          <a:prstGeom prst="rect">
            <a:avLst/>
          </a:prstGeom>
          <a:gradFill>
            <a:gsLst>
              <a:gs pos="51000">
                <a:schemeClr val="bg1"/>
              </a:gs>
              <a:gs pos="80000">
                <a:schemeClr val="bg1">
                  <a:alpha val="0"/>
                </a:schemeClr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effectLst>
            <a:softEdge rad="635000"/>
          </a:effectLst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NZ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you get</a:t>
            </a:r>
          </a:p>
        </p:txBody>
      </p:sp>
    </p:spTree>
    <p:extLst>
      <p:ext uri="{BB962C8B-B14F-4D97-AF65-F5344CB8AC3E}">
        <p14:creationId xmlns:p14="http://schemas.microsoft.com/office/powerpoint/2010/main" val="547112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features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Editing text:</a:t>
            </a:r>
          </a:p>
          <a:p>
            <a:pPr lvl="1"/>
            <a:r>
              <a:rPr lang="en-US" dirty="0"/>
              <a:t>Spelling and grammar checker</a:t>
            </a:r>
          </a:p>
          <a:p>
            <a:pPr lvl="1"/>
            <a:r>
              <a:rPr lang="en-US" dirty="0"/>
              <a:t>Aligning text using the margins and</a:t>
            </a:r>
            <a:br>
              <a:rPr lang="en-US" dirty="0"/>
            </a:br>
            <a:r>
              <a:rPr lang="en-US" dirty="0"/>
              <a:t>ruler</a:t>
            </a:r>
          </a:p>
          <a:p>
            <a:r>
              <a:rPr lang="en-US" dirty="0"/>
              <a:t>Clipboard:</a:t>
            </a:r>
          </a:p>
          <a:p>
            <a:pPr lvl="1"/>
            <a:r>
              <a:rPr lang="en-US" dirty="0"/>
              <a:t>Cut, copy, paste</a:t>
            </a:r>
          </a:p>
          <a:p>
            <a:r>
              <a:rPr lang="en-US" dirty="0"/>
              <a:t>Formatting:</a:t>
            </a:r>
          </a:p>
          <a:p>
            <a:pPr lvl="1"/>
            <a:r>
              <a:rPr lang="en-US" dirty="0"/>
              <a:t>Changing font</a:t>
            </a:r>
          </a:p>
          <a:p>
            <a:pPr lvl="1"/>
            <a:r>
              <a:rPr lang="en-US" dirty="0"/>
              <a:t>Change document settings</a:t>
            </a:r>
          </a:p>
          <a:p>
            <a:pPr lvl="1"/>
            <a:r>
              <a:rPr lang="en-US" dirty="0"/>
              <a:t>Format paragraphs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406" y="1643504"/>
            <a:ext cx="2783505" cy="10638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404" y="3430091"/>
            <a:ext cx="2375502" cy="314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1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Font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Font window lets you change:</a:t>
            </a:r>
          </a:p>
          <a:p>
            <a:pPr lvl="1"/>
            <a:r>
              <a:rPr lang="en-US" dirty="0"/>
              <a:t>Font</a:t>
            </a:r>
          </a:p>
          <a:p>
            <a:pPr lvl="1"/>
            <a:r>
              <a:rPr lang="en-US" dirty="0"/>
              <a:t>Style (bold, italic)</a:t>
            </a:r>
          </a:p>
          <a:p>
            <a:pPr lvl="1"/>
            <a:r>
              <a:rPr lang="en-US" dirty="0"/>
              <a:t>Size (in points)</a:t>
            </a:r>
          </a:p>
          <a:p>
            <a:pPr lvl="1"/>
            <a:r>
              <a:rPr lang="en-US" dirty="0" err="1"/>
              <a:t>Colour</a:t>
            </a:r>
            <a:endParaRPr lang="en-US" dirty="0"/>
          </a:p>
          <a:p>
            <a:pPr lvl="1"/>
            <a:r>
              <a:rPr lang="en-US" dirty="0"/>
              <a:t>Effects (strikethrough, subscript</a:t>
            </a:r>
            <a:br>
              <a:rPr lang="en-US" dirty="0"/>
            </a:br>
            <a:r>
              <a:rPr lang="en-US" dirty="0"/>
              <a:t>superscript)</a:t>
            </a:r>
          </a:p>
          <a:p>
            <a:endParaRPr lang="en-N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6469" y="1430866"/>
            <a:ext cx="3784745" cy="402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650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Paragraphs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Paragraph window lets you </a:t>
            </a:r>
            <a:br>
              <a:rPr lang="en-NZ" dirty="0"/>
            </a:br>
            <a:r>
              <a:rPr lang="en-NZ" dirty="0"/>
              <a:t>change:</a:t>
            </a:r>
          </a:p>
          <a:p>
            <a:pPr lvl="1"/>
            <a:r>
              <a:rPr lang="en-NZ" dirty="0" smtClean="0"/>
              <a:t>Alignment </a:t>
            </a:r>
            <a:endParaRPr lang="en-NZ" dirty="0"/>
          </a:p>
          <a:p>
            <a:pPr lvl="1"/>
            <a:r>
              <a:rPr lang="en-NZ" dirty="0"/>
              <a:t>Indentation</a:t>
            </a:r>
          </a:p>
          <a:p>
            <a:pPr lvl="1"/>
            <a:r>
              <a:rPr lang="en-NZ" dirty="0"/>
              <a:t>Spacing</a:t>
            </a:r>
          </a:p>
          <a:p>
            <a:pPr lvl="1"/>
            <a:r>
              <a:rPr lang="en-NZ" dirty="0"/>
              <a:t>The ‘Line and Page Breaks’</a:t>
            </a:r>
            <a:br>
              <a:rPr lang="en-NZ" dirty="0"/>
            </a:br>
            <a:r>
              <a:rPr lang="en-NZ" dirty="0"/>
              <a:t>tab let you adjust how the </a:t>
            </a:r>
            <a:br>
              <a:rPr lang="en-NZ" dirty="0"/>
            </a:br>
            <a:r>
              <a:rPr lang="en-NZ" dirty="0"/>
              <a:t>paragraph behaves between </a:t>
            </a:r>
            <a:br>
              <a:rPr lang="en-NZ" dirty="0"/>
            </a:br>
            <a:r>
              <a:rPr lang="en-NZ" dirty="0"/>
              <a:t>pages</a:t>
            </a:r>
          </a:p>
          <a:p>
            <a:pPr lvl="1"/>
            <a:endParaRPr lang="en-N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6699" y="1430866"/>
            <a:ext cx="3634995" cy="496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528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2" y="1430866"/>
            <a:ext cx="6321442" cy="4793057"/>
          </a:xfrm>
        </p:spPr>
        <p:txBody>
          <a:bodyPr/>
          <a:lstStyle/>
          <a:p>
            <a:r>
              <a:rPr lang="en-NZ" dirty="0"/>
              <a:t>A </a:t>
            </a:r>
            <a:r>
              <a:rPr lang="en-NZ" dirty="0" smtClean="0"/>
              <a:t>named group </a:t>
            </a:r>
            <a:r>
              <a:rPr lang="en-NZ" dirty="0"/>
              <a:t>of formatting changes that </a:t>
            </a:r>
            <a:r>
              <a:rPr lang="en-NZ" dirty="0" smtClean="0"/>
              <a:t>can be </a:t>
            </a:r>
            <a:r>
              <a:rPr lang="en-NZ" dirty="0"/>
              <a:t>applied to text in the document</a:t>
            </a:r>
          </a:p>
          <a:p>
            <a:endParaRPr lang="en-NZ" dirty="0" smtClean="0"/>
          </a:p>
          <a:p>
            <a:r>
              <a:rPr lang="en-NZ" dirty="0" smtClean="0"/>
              <a:t>Advantages</a:t>
            </a:r>
            <a:r>
              <a:rPr lang="en-NZ" dirty="0"/>
              <a:t>:</a:t>
            </a:r>
          </a:p>
          <a:p>
            <a:pPr lvl="1"/>
            <a:r>
              <a:rPr lang="en-NZ" dirty="0"/>
              <a:t>Gives the document a consistent appearance</a:t>
            </a:r>
          </a:p>
          <a:p>
            <a:pPr lvl="1"/>
            <a:r>
              <a:rPr lang="en-NZ" dirty="0"/>
              <a:t>Makes applying formatting </a:t>
            </a:r>
            <a:r>
              <a:rPr lang="en-NZ" dirty="0" smtClean="0"/>
              <a:t>faster:</a:t>
            </a:r>
            <a:endParaRPr lang="en-NZ" dirty="0"/>
          </a:p>
          <a:p>
            <a:pPr lvl="2"/>
            <a:r>
              <a:rPr lang="en-NZ" dirty="0" smtClean="0"/>
              <a:t>Select the content and apply the style.</a:t>
            </a:r>
          </a:p>
          <a:p>
            <a:pPr lvl="2"/>
            <a:r>
              <a:rPr lang="en-NZ" dirty="0" smtClean="0"/>
              <a:t>Modified the style and all content using the style have their formatting updated automatically.</a:t>
            </a:r>
            <a:endParaRPr lang="en-NZ" dirty="0"/>
          </a:p>
          <a:p>
            <a:pPr lvl="1"/>
            <a:endParaRPr lang="en-NZ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763" y="917503"/>
            <a:ext cx="1864055" cy="464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7836779" y="5826423"/>
            <a:ext cx="11531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NZ" b="1" dirty="0">
                <a:solidFill>
                  <a:prstClr val="black"/>
                </a:solidFill>
                <a:latin typeface="Helvetica" pitchFamily="34" charset="0"/>
              </a:rPr>
              <a:t>Manage existing styles</a:t>
            </a: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6346628" y="6096000"/>
            <a:ext cx="12451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NZ" b="1" dirty="0">
                <a:solidFill>
                  <a:prstClr val="black"/>
                </a:solidFill>
                <a:latin typeface="Helvetica" pitchFamily="34" charset="0"/>
              </a:rPr>
              <a:t>Create a new style</a:t>
            </a:r>
          </a:p>
        </p:txBody>
      </p:sp>
      <p:cxnSp>
        <p:nvCxnSpPr>
          <p:cNvPr id="20" name="Straight Arrow Connector 11"/>
          <p:cNvCxnSpPr>
            <a:cxnSpLocks noChangeShapeType="1"/>
          </p:cNvCxnSpPr>
          <p:nvPr/>
        </p:nvCxnSpPr>
        <p:spPr bwMode="auto">
          <a:xfrm flipH="1" flipV="1">
            <a:off x="7506070" y="5485612"/>
            <a:ext cx="416430" cy="41895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lg" len="lg"/>
          </a:ln>
        </p:spPr>
      </p:cxnSp>
      <p:cxnSp>
        <p:nvCxnSpPr>
          <p:cNvPr id="21" name="Straight Arrow Connector 11"/>
          <p:cNvCxnSpPr>
            <a:cxnSpLocks noChangeShapeType="1"/>
            <a:stCxn id="19" idx="0"/>
          </p:cNvCxnSpPr>
          <p:nvPr/>
        </p:nvCxnSpPr>
        <p:spPr bwMode="auto">
          <a:xfrm flipH="1" flipV="1">
            <a:off x="6862763" y="5485612"/>
            <a:ext cx="106446" cy="61038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788380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Styles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31936" y="1430337"/>
            <a:ext cx="5080128" cy="52056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76385" y="1948601"/>
            <a:ext cx="4962589" cy="28024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76384" y="2920151"/>
            <a:ext cx="4962589" cy="8422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00475" y="4108585"/>
            <a:ext cx="1400175" cy="26339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31936" y="4229100"/>
            <a:ext cx="1613493" cy="24069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65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Headers and footers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Header: </a:t>
            </a:r>
            <a:r>
              <a:rPr lang="en-US" dirty="0" smtClean="0"/>
              <a:t>content found in the top margin of every page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Footer: content found in the bottom margin of every page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N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2016" y="2253042"/>
            <a:ext cx="6139969" cy="157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1990" y="5264689"/>
            <a:ext cx="6540020" cy="116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02016" y="2430193"/>
            <a:ext cx="1749425" cy="39787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21513" y="6111548"/>
            <a:ext cx="900973" cy="42775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70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Footnotes and endnotes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2" y="1240366"/>
            <a:ext cx="7260569" cy="4793057"/>
          </a:xfrm>
        </p:spPr>
        <p:txBody>
          <a:bodyPr/>
          <a:lstStyle/>
          <a:p>
            <a:r>
              <a:rPr lang="en-US" dirty="0"/>
              <a:t>Footnote: </a:t>
            </a:r>
            <a:endParaRPr lang="en-US" dirty="0" smtClean="0"/>
          </a:p>
          <a:p>
            <a:pPr lvl="1"/>
            <a:r>
              <a:rPr lang="en-US" dirty="0" smtClean="0"/>
              <a:t>small note located at the bottom of </a:t>
            </a:r>
            <a:r>
              <a:rPr lang="en-US" b="1" i="1" dirty="0" smtClean="0"/>
              <a:t>a</a:t>
            </a:r>
            <a:r>
              <a:rPr lang="en-US" dirty="0" smtClean="0"/>
              <a:t> page.</a:t>
            </a:r>
          </a:p>
          <a:p>
            <a:pPr lvl="1"/>
            <a:r>
              <a:rPr lang="en-US" dirty="0" smtClean="0"/>
              <a:t>Provides more information about something in the main text.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342763" y="2735848"/>
            <a:ext cx="6061738" cy="4122152"/>
            <a:chOff x="1495163" y="2735848"/>
            <a:chExt cx="5896237" cy="395926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5163" y="2735848"/>
              <a:ext cx="5896237" cy="3959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657350" y="6181725"/>
              <a:ext cx="2269266" cy="2190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1491729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Footnotes and endnotes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Endnote: text that appears at the </a:t>
            </a:r>
            <a:r>
              <a:rPr lang="en-US" b="1" i="1" dirty="0"/>
              <a:t>end</a:t>
            </a:r>
            <a:r>
              <a:rPr lang="en-US" dirty="0"/>
              <a:t> of the document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0599" y="2564533"/>
            <a:ext cx="4862802" cy="2876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38110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Formatting symbols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Formatting symbols are non-printing characters that are used to mark spaces, paragraphs and page breaks etc. in a document</a:t>
            </a:r>
          </a:p>
          <a:p>
            <a:endParaRPr lang="en-NZ" dirty="0"/>
          </a:p>
          <a:p>
            <a:endParaRPr lang="en-NZ" dirty="0" smtClean="0"/>
          </a:p>
          <a:p>
            <a:r>
              <a:rPr lang="en-NZ" dirty="0" smtClean="0"/>
              <a:t>Examples of formatting symbols:</a:t>
            </a:r>
            <a:endParaRPr lang="en-NZ" dirty="0"/>
          </a:p>
          <a:p>
            <a:endParaRPr lang="en-NZ" dirty="0"/>
          </a:p>
        </p:txBody>
      </p:sp>
      <p:pic>
        <p:nvPicPr>
          <p:cNvPr id="1026" name="Picture 2" descr="The Show/Hide icon is highlighted on the Home tab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7865" y="2701090"/>
            <a:ext cx="3468270" cy="109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642" y="4538262"/>
            <a:ext cx="4082716" cy="20149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68862" y="4864881"/>
            <a:ext cx="457235" cy="27661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94967" y="5179938"/>
            <a:ext cx="146002" cy="26635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30642" y="5694942"/>
            <a:ext cx="2322095" cy="24181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51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Storing information using ASCII</a:t>
            </a:r>
          </a:p>
          <a:p>
            <a:r>
              <a:rPr lang="en-US" dirty="0"/>
              <a:t>Word processor </a:t>
            </a:r>
            <a:r>
              <a:rPr lang="en-US" dirty="0" smtClean="0"/>
              <a:t>basics:</a:t>
            </a:r>
            <a:endParaRPr lang="en-US" dirty="0"/>
          </a:p>
          <a:p>
            <a:pPr lvl="1"/>
            <a:r>
              <a:rPr lang="en-US" dirty="0"/>
              <a:t>File formats</a:t>
            </a:r>
          </a:p>
          <a:p>
            <a:pPr lvl="1"/>
            <a:r>
              <a:rPr lang="en-US" dirty="0"/>
              <a:t>WYSIWYG</a:t>
            </a:r>
          </a:p>
          <a:p>
            <a:r>
              <a:rPr lang="en-US" dirty="0"/>
              <a:t>Basic </a:t>
            </a:r>
            <a:r>
              <a:rPr lang="en-US" dirty="0" smtClean="0"/>
              <a:t>features of a word processor:</a:t>
            </a:r>
            <a:endParaRPr lang="en-US" dirty="0"/>
          </a:p>
          <a:p>
            <a:pPr lvl="1"/>
            <a:r>
              <a:rPr lang="en-US" dirty="0"/>
              <a:t>Font and paragraphs</a:t>
            </a:r>
          </a:p>
          <a:p>
            <a:pPr lvl="1"/>
            <a:r>
              <a:rPr lang="en-US" dirty="0"/>
              <a:t>Styles</a:t>
            </a:r>
          </a:p>
          <a:p>
            <a:pPr lvl="1"/>
            <a:r>
              <a:rPr lang="en-US" dirty="0"/>
              <a:t>Headers, footers, footnotes, endnotes</a:t>
            </a:r>
          </a:p>
          <a:p>
            <a:r>
              <a:rPr lang="en-US" dirty="0"/>
              <a:t>Referencing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06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breaks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Page </a:t>
            </a:r>
            <a:r>
              <a:rPr lang="en-US" dirty="0" smtClean="0"/>
              <a:t>breaks mark where the current page ends. Anything below the page break is moved to the next page of the document</a:t>
            </a:r>
          </a:p>
          <a:p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2919190"/>
            <a:ext cx="6877050" cy="32099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53280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Section break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Section breaks mark the point where one section ends and a new section begins</a:t>
            </a:r>
          </a:p>
          <a:p>
            <a:r>
              <a:rPr lang="en-NZ" dirty="0" smtClean="0"/>
              <a:t>Individual sections can have their own formatting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721" y="3524250"/>
            <a:ext cx="3324559" cy="2828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5869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Section break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Two kinds of section break:</a:t>
            </a:r>
          </a:p>
          <a:p>
            <a:pPr lvl="1"/>
            <a:r>
              <a:rPr lang="en-NZ" dirty="0" smtClean="0"/>
              <a:t>Continuous: the new section begins on the same page as the original section</a:t>
            </a:r>
          </a:p>
          <a:p>
            <a:pPr lvl="1"/>
            <a:r>
              <a:rPr lang="en-NZ" dirty="0" smtClean="0"/>
              <a:t>Next page: the new section begins on a new page after the original section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055" y="3257550"/>
            <a:ext cx="2201890" cy="3434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2244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Plagiarism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2" y="1430866"/>
            <a:ext cx="7260569" cy="5278277"/>
          </a:xfrm>
        </p:spPr>
        <p:txBody>
          <a:bodyPr>
            <a:normAutofit fontScale="92500"/>
          </a:bodyPr>
          <a:lstStyle/>
          <a:p>
            <a:r>
              <a:rPr lang="en-NZ" dirty="0"/>
              <a:t>I</a:t>
            </a:r>
            <a:r>
              <a:rPr lang="en-NZ" dirty="0" smtClean="0"/>
              <a:t>nvolves </a:t>
            </a:r>
            <a:r>
              <a:rPr lang="en-NZ" dirty="0"/>
              <a:t>taking another person's ideas, words or inventions and presenting them as your own</a:t>
            </a:r>
            <a:r>
              <a:rPr lang="en-NZ" dirty="0" smtClean="0"/>
              <a:t>.</a:t>
            </a:r>
          </a:p>
          <a:p>
            <a:r>
              <a:rPr lang="en-NZ" dirty="0" smtClean="0"/>
              <a:t>It includes:</a:t>
            </a:r>
          </a:p>
          <a:p>
            <a:pPr lvl="1"/>
            <a:r>
              <a:rPr lang="en-NZ" dirty="0"/>
              <a:t>paraphrasing or </a:t>
            </a:r>
            <a:r>
              <a:rPr lang="en-NZ" dirty="0" smtClean="0"/>
              <a:t>summarizing </a:t>
            </a:r>
            <a:r>
              <a:rPr lang="en-NZ" dirty="0"/>
              <a:t>another person's </a:t>
            </a:r>
            <a:r>
              <a:rPr lang="en-NZ" dirty="0" smtClean="0"/>
              <a:t>work</a:t>
            </a:r>
          </a:p>
          <a:p>
            <a:pPr lvl="1"/>
            <a:r>
              <a:rPr lang="en-NZ" dirty="0"/>
              <a:t>using graphs, images or other media from someone else’s </a:t>
            </a:r>
            <a:r>
              <a:rPr lang="en-NZ" dirty="0" smtClean="0"/>
              <a:t>work</a:t>
            </a:r>
            <a:endParaRPr lang="en-NZ" dirty="0"/>
          </a:p>
          <a:p>
            <a:r>
              <a:rPr lang="en-NZ" dirty="0" smtClean="0"/>
              <a:t>This is a serious breach of academic integrity</a:t>
            </a:r>
          </a:p>
          <a:p>
            <a:pPr lvl="1"/>
            <a:r>
              <a:rPr lang="en-NZ" dirty="0" smtClean="0"/>
              <a:t>See the University’s academic integrity </a:t>
            </a:r>
            <a:r>
              <a:rPr lang="en-NZ" dirty="0" smtClean="0">
                <a:hlinkClick r:id="rId3"/>
              </a:rPr>
              <a:t>policy</a:t>
            </a:r>
            <a:endParaRPr lang="en-NZ" dirty="0" smtClean="0"/>
          </a:p>
          <a:p>
            <a:r>
              <a:rPr lang="en-NZ" dirty="0"/>
              <a:t>All material, whether directly quoted, summarised or paraphrased, </a:t>
            </a:r>
            <a:r>
              <a:rPr lang="en-NZ" b="1" i="1" dirty="0"/>
              <a:t>must</a:t>
            </a:r>
            <a:r>
              <a:rPr lang="en-NZ" dirty="0"/>
              <a:t> </a:t>
            </a:r>
            <a:r>
              <a:rPr lang="en-NZ" b="1" i="1" dirty="0"/>
              <a:t>be acknowledged properly</a:t>
            </a:r>
            <a:r>
              <a:rPr lang="en-NZ" dirty="0"/>
              <a:t>.</a:t>
            </a:r>
          </a:p>
          <a:p>
            <a:r>
              <a:rPr lang="en-NZ" dirty="0" smtClean="0">
                <a:hlinkClick r:id="rId4"/>
              </a:rPr>
              <a:t>Referencite</a:t>
            </a:r>
            <a:r>
              <a:rPr lang="en-NZ" dirty="0" smtClean="0"/>
              <a:t> has a good guide on when and how to reference</a:t>
            </a:r>
          </a:p>
          <a:p>
            <a:pPr lvl="1"/>
            <a:endParaRPr lang="en-NZ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65592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and citations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b="1" dirty="0" smtClean="0"/>
              <a:t>Citation</a:t>
            </a:r>
            <a:endParaRPr lang="en-NZ" b="1" dirty="0"/>
          </a:p>
          <a:p>
            <a:pPr lvl="1"/>
            <a:r>
              <a:rPr lang="en-NZ" dirty="0"/>
              <a:t>Tells readers where the information came from.</a:t>
            </a:r>
          </a:p>
          <a:p>
            <a:pPr lvl="1"/>
            <a:r>
              <a:rPr lang="en-NZ" dirty="0"/>
              <a:t>Within the text.</a:t>
            </a:r>
          </a:p>
          <a:p>
            <a:pPr lvl="1"/>
            <a:endParaRPr lang="en-NZ" dirty="0"/>
          </a:p>
          <a:p>
            <a:endParaRPr lang="en-NZ" dirty="0" smtClean="0"/>
          </a:p>
          <a:p>
            <a:r>
              <a:rPr lang="en-NZ" b="1" dirty="0" smtClean="0"/>
              <a:t>Reference</a:t>
            </a:r>
          </a:p>
          <a:p>
            <a:pPr lvl="1"/>
            <a:r>
              <a:rPr lang="en-NZ" dirty="0"/>
              <a:t>Provides details about the source.</a:t>
            </a:r>
          </a:p>
          <a:p>
            <a:pPr lvl="1"/>
            <a:r>
              <a:rPr lang="en-NZ" dirty="0"/>
              <a:t>Should enable reader retrieval of source.</a:t>
            </a:r>
          </a:p>
          <a:p>
            <a:pPr lvl="1"/>
            <a:r>
              <a:rPr lang="en-NZ" dirty="0"/>
              <a:t>Found at the end of a document.</a:t>
            </a:r>
          </a:p>
          <a:p>
            <a:endParaRPr lang="en-N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3100" y="2673002"/>
            <a:ext cx="4480600" cy="9346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996" y="5238178"/>
            <a:ext cx="3763704" cy="16198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643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RefWorks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Online reference manager; used to manage references and insert them into your documents</a:t>
            </a:r>
          </a:p>
          <a:p>
            <a:r>
              <a:rPr lang="en-NZ" dirty="0" smtClean="0"/>
              <a:t>Bibliographic information can be entered manually, loaded from the </a:t>
            </a:r>
            <a:r>
              <a:rPr lang="en-NZ" dirty="0" err="1" smtClean="0"/>
              <a:t>UoA</a:t>
            </a:r>
            <a:r>
              <a:rPr lang="en-NZ" dirty="0" smtClean="0"/>
              <a:t> library catalogue or loaded from a database</a:t>
            </a:r>
          </a:p>
          <a:p>
            <a:r>
              <a:rPr lang="en-NZ" dirty="0" smtClean="0"/>
              <a:t>References are generated in accordance with a wide variety of referencing styles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737" y="4947573"/>
            <a:ext cx="3215798" cy="119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4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 smtClean="0"/>
              <a:t>RefWorks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Advantages:</a:t>
            </a:r>
          </a:p>
          <a:p>
            <a:pPr lvl="1"/>
            <a:r>
              <a:rPr lang="en-NZ" dirty="0" smtClean="0"/>
              <a:t>Web-based, so you can access it from any computer, regardless of operating system</a:t>
            </a:r>
          </a:p>
          <a:p>
            <a:pPr lvl="1"/>
            <a:r>
              <a:rPr lang="en-NZ" dirty="0" smtClean="0"/>
              <a:t>Supports a range of databases and referencing styles</a:t>
            </a:r>
          </a:p>
          <a:p>
            <a:pPr lvl="1"/>
            <a:r>
              <a:rPr lang="en-NZ" dirty="0" smtClean="0"/>
              <a:t>The Write-n-Cite plugin for Word allows you to insert references directly from </a:t>
            </a:r>
            <a:r>
              <a:rPr lang="en-NZ" dirty="0" err="1" smtClean="0"/>
              <a:t>Refworks</a:t>
            </a:r>
            <a:endParaRPr lang="en-NZ" dirty="0" smtClean="0"/>
          </a:p>
          <a:p>
            <a:pPr lvl="1"/>
            <a:r>
              <a:rPr lang="en-NZ" dirty="0" err="1"/>
              <a:t>UoA</a:t>
            </a:r>
            <a:r>
              <a:rPr lang="en-NZ" dirty="0"/>
              <a:t> students get a free </a:t>
            </a:r>
            <a:r>
              <a:rPr lang="en-NZ" dirty="0" err="1"/>
              <a:t>Refworks</a:t>
            </a:r>
            <a:r>
              <a:rPr lang="en-NZ" dirty="0"/>
              <a:t> account:</a:t>
            </a:r>
            <a:br>
              <a:rPr lang="en-NZ" dirty="0"/>
            </a:br>
            <a:r>
              <a:rPr lang="en-NZ" dirty="0">
                <a:hlinkClick r:id="rId3"/>
              </a:rPr>
              <a:t>https://www.library.auckland.ac.nz/refworks/</a:t>
            </a:r>
            <a:r>
              <a:rPr lang="en-NZ" dirty="0"/>
              <a:t> </a:t>
            </a:r>
          </a:p>
          <a:p>
            <a:endParaRPr lang="en-NZ" dirty="0" smtClean="0"/>
          </a:p>
          <a:p>
            <a:pPr lvl="1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92217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 smtClean="0"/>
              <a:t>RefWorks</a:t>
            </a:r>
            <a:endParaRPr lang="en-NZ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6719" y="1465263"/>
            <a:ext cx="7019925" cy="4724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14450" y="3019425"/>
            <a:ext cx="3971925" cy="30861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Rectangle 10"/>
          <p:cNvSpPr/>
          <p:nvPr/>
        </p:nvSpPr>
        <p:spPr>
          <a:xfrm>
            <a:off x="416719" y="4467225"/>
            <a:ext cx="783431" cy="6000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Rectangle 11"/>
          <p:cNvSpPr/>
          <p:nvPr/>
        </p:nvSpPr>
        <p:spPr>
          <a:xfrm>
            <a:off x="1200151" y="2038350"/>
            <a:ext cx="4248150" cy="4476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67132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Write-N-Cite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 plugin for Microsoft Word that enables the user to insert references when working in their document</a:t>
            </a:r>
          </a:p>
          <a:p>
            <a:r>
              <a:rPr lang="en-AU" dirty="0" err="1" smtClean="0"/>
              <a:t>Refworks</a:t>
            </a:r>
            <a:r>
              <a:rPr lang="en-AU" dirty="0" smtClean="0"/>
              <a:t> can be accessed by clicking on the ‘ProQuest’ or ‘</a:t>
            </a:r>
            <a:r>
              <a:rPr lang="en-AU" dirty="0" err="1" smtClean="0"/>
              <a:t>Refworks</a:t>
            </a:r>
            <a:r>
              <a:rPr lang="en-AU" dirty="0" smtClean="0"/>
              <a:t>’ tab</a:t>
            </a:r>
          </a:p>
          <a:p>
            <a:pPr lvl="1"/>
            <a:r>
              <a:rPr lang="en-AU" dirty="0" smtClean="0"/>
              <a:t>Using </a:t>
            </a:r>
            <a:r>
              <a:rPr lang="en-AU" dirty="0" err="1" smtClean="0"/>
              <a:t>Refworks</a:t>
            </a:r>
            <a:r>
              <a:rPr lang="en-AU" dirty="0" smtClean="0"/>
              <a:t>, you can insert citations and bibliographies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543"/>
          <a:stretch/>
        </p:blipFill>
        <p:spPr>
          <a:xfrm>
            <a:off x="325251" y="4499882"/>
            <a:ext cx="8112498" cy="13171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24991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Write-N-Cite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Inserting a reference using </a:t>
            </a:r>
            <a:r>
              <a:rPr lang="en-NZ" dirty="0" err="1" smtClean="0"/>
              <a:t>Refworks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534" y="1966246"/>
            <a:ext cx="6182932" cy="47203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10702" y="2933701"/>
            <a:ext cx="708673" cy="32385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49033" y="3031762"/>
            <a:ext cx="4361392" cy="45157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34759" y="4686290"/>
            <a:ext cx="932392" cy="33468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24575" y="1966246"/>
            <a:ext cx="1276350" cy="36598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66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ASCII = American Standard Code for Information Interchange</a:t>
            </a:r>
          </a:p>
          <a:p>
            <a:r>
              <a:rPr lang="en-US" dirty="0"/>
              <a:t>Associates English characters with numbers meaning text in documents can be stored as strings of binary</a:t>
            </a:r>
          </a:p>
          <a:p>
            <a:r>
              <a:rPr lang="en-US" dirty="0"/>
              <a:t>Each ASCII code is 7 bits long, meaning ASCII can represent 128 characters</a:t>
            </a:r>
          </a:p>
          <a:p>
            <a:r>
              <a:rPr lang="en-US" dirty="0"/>
              <a:t>There are other encoding schemes such as UTF-8 and U</a:t>
            </a:r>
            <a:r>
              <a:rPr lang="en-US" dirty="0" smtClean="0"/>
              <a:t>nicode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62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Write-N-Cite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Inserting a bibliography using </a:t>
            </a:r>
            <a:r>
              <a:rPr lang="en-NZ" dirty="0" err="1" smtClean="0"/>
              <a:t>Refworks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997489"/>
            <a:ext cx="7010400" cy="46273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24927" y="2533650"/>
            <a:ext cx="1346848" cy="43814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63002" y="4848225"/>
            <a:ext cx="6471298" cy="137569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55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word has been represented using ASCII</a:t>
            </a:r>
            <a:r>
              <a:rPr lang="en-US" dirty="0" smtClean="0"/>
              <a:t>?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are formatting symbols and what are they used to mark?</a:t>
            </a:r>
          </a:p>
          <a:p>
            <a:pPr lvl="1"/>
            <a:r>
              <a:rPr lang="en-NZ" dirty="0" smtClean="0">
                <a:solidFill>
                  <a:srgbClr val="FF0000"/>
                </a:solidFill>
              </a:rPr>
              <a:t>Invisible characters used to mark spaces, paragraphs and page breaks</a:t>
            </a:r>
          </a:p>
          <a:p>
            <a:r>
              <a:rPr lang="en-NZ" dirty="0" smtClean="0"/>
              <a:t>Name one advantage of using styles</a:t>
            </a:r>
          </a:p>
          <a:p>
            <a:pPr lvl="1"/>
            <a:r>
              <a:rPr lang="en-NZ" dirty="0" smtClean="0">
                <a:solidFill>
                  <a:srgbClr val="FF0000"/>
                </a:solidFill>
              </a:rPr>
              <a:t>Any of: consistency, easy to apply, quick to change</a:t>
            </a:r>
            <a:endParaRPr lang="en-NZ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473297"/>
              </p:ext>
            </p:extLst>
          </p:nvPr>
        </p:nvGraphicFramePr>
        <p:xfrm>
          <a:off x="743858" y="2279518"/>
          <a:ext cx="6556654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98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453798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67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115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739661"/>
              </p:ext>
            </p:extLst>
          </p:nvPr>
        </p:nvGraphicFramePr>
        <p:xfrm>
          <a:off x="1204512" y="1793152"/>
          <a:ext cx="609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80457510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188431913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59600258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79977704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17285510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sz="240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NZ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NZ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NZ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en-NZ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en-NZ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4198241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735373"/>
              </p:ext>
            </p:extLst>
          </p:nvPr>
        </p:nvGraphicFramePr>
        <p:xfrm>
          <a:off x="1204512" y="3017794"/>
          <a:ext cx="609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687061"/>
              </p:ext>
            </p:extLst>
          </p:nvPr>
        </p:nvGraphicFramePr>
        <p:xfrm>
          <a:off x="1204512" y="2736718"/>
          <a:ext cx="609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0445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Overview of the ASCII code</a:t>
            </a:r>
          </a:p>
          <a:p>
            <a:r>
              <a:rPr lang="en-NZ" dirty="0" smtClean="0"/>
              <a:t>Distinction between text editors and word processors</a:t>
            </a:r>
          </a:p>
          <a:p>
            <a:r>
              <a:rPr lang="en-NZ" dirty="0" smtClean="0"/>
              <a:t>Basic features of a word processor</a:t>
            </a:r>
          </a:p>
          <a:p>
            <a:r>
              <a:rPr lang="en-NZ" dirty="0" smtClean="0"/>
              <a:t>Referencing using </a:t>
            </a:r>
            <a:r>
              <a:rPr lang="en-NZ" dirty="0" err="1" smtClean="0"/>
              <a:t>Refworks</a:t>
            </a:r>
            <a:endParaRPr lang="en-NZ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56266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ASCII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Excerpt of an ASCII table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59317"/>
              </p:ext>
            </p:extLst>
          </p:nvPr>
        </p:nvGraphicFramePr>
        <p:xfrm>
          <a:off x="675164" y="2007403"/>
          <a:ext cx="7200000" cy="407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65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76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u="none" strike="noStrike">
                          <a:effectLst/>
                        </a:rPr>
                        <a:t>87</a:t>
                      </a:r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103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114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>
                          <a:effectLst/>
                        </a:rPr>
                        <a:t>66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u="none" strike="noStrike" dirty="0">
                          <a:effectLst/>
                        </a:rPr>
                        <a:t>77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88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>
                          <a:effectLst/>
                        </a:rPr>
                        <a:t>104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115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>
                          <a:effectLst/>
                        </a:rPr>
                        <a:t>67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>
                          <a:effectLst/>
                        </a:rPr>
                        <a:t>78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u="none" strike="noStrike">
                          <a:effectLst/>
                        </a:rPr>
                        <a:t>Y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89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>
                          <a:effectLst/>
                        </a:rPr>
                        <a:t>105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116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>
                          <a:effectLst/>
                        </a:rPr>
                        <a:t>68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u="none" strike="noStrike" dirty="0">
                          <a:effectLst/>
                        </a:rPr>
                        <a:t>79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Z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90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u="none" strike="noStrike">
                          <a:effectLst/>
                        </a:rPr>
                        <a:t>j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>
                          <a:effectLst/>
                        </a:rPr>
                        <a:t>106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u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117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69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80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2000" u="none" strike="noStrike" dirty="0"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>
                          <a:effectLst/>
                        </a:rPr>
                        <a:t>107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118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F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70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>
                          <a:effectLst/>
                        </a:rPr>
                        <a:t>Q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81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 dirty="0">
                          <a:effectLst/>
                        </a:rPr>
                        <a:t>97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>
                          <a:effectLst/>
                        </a:rPr>
                        <a:t>108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w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119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>
                          <a:effectLst/>
                        </a:rPr>
                        <a:t>71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>
                          <a:effectLst/>
                        </a:rPr>
                        <a:t>82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b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98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>
                          <a:effectLst/>
                        </a:rPr>
                        <a:t>109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>
                          <a:effectLst/>
                        </a:rPr>
                        <a:t>120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>
                          <a:effectLst/>
                        </a:rPr>
                        <a:t>72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83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99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110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121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>
                          <a:effectLst/>
                        </a:rPr>
                        <a:t>73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84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>
                          <a:effectLst/>
                        </a:rPr>
                        <a:t>100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111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z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>
                          <a:effectLst/>
                        </a:rPr>
                        <a:t>122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J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74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U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85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u="none" strike="noStrike" dirty="0">
                          <a:effectLst/>
                        </a:rPr>
                        <a:t>101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>
                          <a:effectLst/>
                        </a:rPr>
                        <a:t>112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V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86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f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u="none" strike="noStrike" dirty="0">
                          <a:effectLst/>
                        </a:rPr>
                        <a:t>102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q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>
                          <a:effectLst/>
                        </a:rPr>
                        <a:t>113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331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ASCII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What is the ASCII code for </a:t>
            </a:r>
            <a:r>
              <a:rPr lang="en-AU"/>
              <a:t>‘</a:t>
            </a:r>
            <a:r>
              <a:rPr lang="en-AU" smtClean="0"/>
              <a:t>EASY’?</a:t>
            </a:r>
            <a:r>
              <a:rPr lang="en-AU" dirty="0"/>
              <a:t/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endParaRPr lang="en-AU" dirty="0"/>
          </a:p>
          <a:p>
            <a:r>
              <a:rPr lang="en-AU" dirty="0"/>
              <a:t>What is the ASCII code for ‘</a:t>
            </a:r>
            <a:r>
              <a:rPr lang="en-AU" dirty="0" err="1"/>
              <a:t>CompSci</a:t>
            </a:r>
            <a:r>
              <a:rPr lang="en-AU" dirty="0"/>
              <a:t>’?</a:t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171193"/>
              </p:ext>
            </p:extLst>
          </p:nvPr>
        </p:nvGraphicFramePr>
        <p:xfrm>
          <a:off x="1204511" y="2072959"/>
          <a:ext cx="60960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230861"/>
              </p:ext>
            </p:extLst>
          </p:nvPr>
        </p:nvGraphicFramePr>
        <p:xfrm>
          <a:off x="771185" y="4543852"/>
          <a:ext cx="7116893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6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66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66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66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66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669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1669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err="1"/>
                        <a:t>i</a:t>
                      </a:r>
                      <a:endParaRPr lang="en-A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627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ASCII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Text you type:</a:t>
            </a:r>
            <a:br>
              <a:rPr lang="en-AU" dirty="0"/>
            </a:br>
            <a:r>
              <a:rPr lang="en-AU" dirty="0"/>
              <a:t>YES</a:t>
            </a:r>
          </a:p>
          <a:p>
            <a:r>
              <a:rPr lang="en-NZ" dirty="0"/>
              <a:t>The text in ASCII</a:t>
            </a:r>
            <a:r>
              <a:rPr lang="cs-CZ" dirty="0"/>
              <a:t>:</a:t>
            </a:r>
            <a:br>
              <a:rPr lang="cs-CZ" dirty="0"/>
            </a:br>
            <a:r>
              <a:rPr lang="cs-CZ" dirty="0"/>
              <a:t>89 69 83</a:t>
            </a:r>
          </a:p>
          <a:p>
            <a:r>
              <a:rPr lang="cs-CZ" dirty="0"/>
              <a:t>Binary </a:t>
            </a:r>
            <a:r>
              <a:rPr lang="en-AU" dirty="0"/>
              <a:t>stored</a:t>
            </a:r>
            <a:r>
              <a:rPr lang="cs-CZ" dirty="0"/>
              <a:t> by </a:t>
            </a:r>
            <a:r>
              <a:rPr lang="en-NZ" dirty="0"/>
              <a:t>the computer</a:t>
            </a:r>
            <a:r>
              <a:rPr lang="cs-CZ" dirty="0"/>
              <a:t>:</a:t>
            </a:r>
            <a:br>
              <a:rPr lang="cs-CZ" dirty="0"/>
            </a:br>
            <a:r>
              <a:rPr lang="fi-FI" dirty="0"/>
              <a:t>1011001 1000101 1010011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4950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Text editors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2" y="1430866"/>
            <a:ext cx="7260569" cy="5098888"/>
          </a:xfrm>
        </p:spPr>
        <p:txBody>
          <a:bodyPr>
            <a:normAutofit lnSpcReduction="10000"/>
          </a:bodyPr>
          <a:lstStyle/>
          <a:p>
            <a:r>
              <a:rPr lang="en-AU" dirty="0"/>
              <a:t>Application software that enables the user to edit text</a:t>
            </a:r>
          </a:p>
          <a:p>
            <a:r>
              <a:rPr lang="en-AU" dirty="0"/>
              <a:t>Text is stored using ASCII or another encoding scheme</a:t>
            </a:r>
          </a:p>
          <a:p>
            <a:r>
              <a:rPr lang="en-AU" dirty="0"/>
              <a:t>Used to edit:</a:t>
            </a:r>
          </a:p>
          <a:p>
            <a:pPr lvl="1"/>
            <a:r>
              <a:rPr lang="en-AU" dirty="0"/>
              <a:t>Text files (.txt)</a:t>
            </a:r>
          </a:p>
          <a:p>
            <a:pPr lvl="1"/>
            <a:r>
              <a:rPr lang="en-AU" dirty="0"/>
              <a:t>Configuration files</a:t>
            </a:r>
          </a:p>
          <a:p>
            <a:pPr lvl="1"/>
            <a:r>
              <a:rPr lang="en-AU" dirty="0"/>
              <a:t>Source code</a:t>
            </a:r>
          </a:p>
          <a:p>
            <a:r>
              <a:rPr lang="en-AU" dirty="0"/>
              <a:t>Examples:</a:t>
            </a:r>
          </a:p>
          <a:p>
            <a:pPr lvl="1"/>
            <a:r>
              <a:rPr lang="en-AU" dirty="0"/>
              <a:t>Notepad</a:t>
            </a:r>
          </a:p>
          <a:p>
            <a:pPr lvl="1"/>
            <a:r>
              <a:rPr lang="en-AU" dirty="0"/>
              <a:t>Notepad++</a:t>
            </a:r>
          </a:p>
          <a:p>
            <a:pPr lvl="1"/>
            <a:r>
              <a:rPr lang="en-AU" dirty="0" err="1"/>
              <a:t>TextPad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673" y="3019060"/>
            <a:ext cx="4413435" cy="351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75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processors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2" y="1430866"/>
            <a:ext cx="7260569" cy="5143189"/>
          </a:xfrm>
        </p:spPr>
        <p:txBody>
          <a:bodyPr>
            <a:normAutofit/>
          </a:bodyPr>
          <a:lstStyle/>
          <a:p>
            <a:r>
              <a:rPr lang="en-US" dirty="0"/>
              <a:t>Application software that enables the user to edit text </a:t>
            </a:r>
            <a:r>
              <a:rPr lang="en-US" i="1" dirty="0"/>
              <a:t>and</a:t>
            </a:r>
            <a:r>
              <a:rPr lang="en-US" dirty="0"/>
              <a:t> </a:t>
            </a:r>
            <a:r>
              <a:rPr lang="en-US" dirty="0" smtClean="0"/>
              <a:t>add formatting to </a:t>
            </a:r>
            <a:r>
              <a:rPr lang="en-US" dirty="0"/>
              <a:t>the text</a:t>
            </a:r>
          </a:p>
          <a:p>
            <a:r>
              <a:rPr lang="en-US" dirty="0"/>
              <a:t>Files created by word processors store text and formatting information according to a format</a:t>
            </a:r>
          </a:p>
          <a:p>
            <a:pPr lvl="1"/>
            <a:r>
              <a:rPr lang="en-US" dirty="0"/>
              <a:t>Proprietary standards, </a:t>
            </a:r>
            <a:r>
              <a:rPr lang="en-US" dirty="0" err="1"/>
              <a:t>eg</a:t>
            </a:r>
            <a:r>
              <a:rPr lang="en-US" dirty="0"/>
              <a:t>. Word file format (.doc)</a:t>
            </a:r>
          </a:p>
          <a:p>
            <a:pPr lvl="1"/>
            <a:r>
              <a:rPr lang="en-US" dirty="0"/>
              <a:t>Open standards, </a:t>
            </a:r>
            <a:r>
              <a:rPr lang="en-US" dirty="0" err="1"/>
              <a:t>eg</a:t>
            </a:r>
            <a:r>
              <a:rPr lang="en-US" dirty="0"/>
              <a:t>. OpenDocument format (.</a:t>
            </a:r>
            <a:r>
              <a:rPr lang="en-US" dirty="0" err="1"/>
              <a:t>odt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Microsoft products now use the Office Open XML format, arguably an open standard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Microsoft Word</a:t>
            </a:r>
          </a:p>
          <a:p>
            <a:pPr lvl="1"/>
            <a:r>
              <a:rPr lang="en-US" dirty="0"/>
              <a:t>Apple Pages</a:t>
            </a:r>
          </a:p>
          <a:p>
            <a:pPr lvl="1"/>
            <a:r>
              <a:rPr lang="en-US" dirty="0"/>
              <a:t>OpenOffice Writer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27163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WYSIWYG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You See Is What You Get – WYSIWYG</a:t>
            </a:r>
          </a:p>
          <a:p>
            <a:r>
              <a:rPr lang="en-US" dirty="0"/>
              <a:t>The document created using the word processor’s GUI is the same as the document that comes from the printer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2419" y="3434861"/>
            <a:ext cx="3279163" cy="327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17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11297</TotalTime>
  <Words>1095</Words>
  <Application>Microsoft Macintosh PowerPoint</Application>
  <PresentationFormat>On-screen Show (4:3)</PresentationFormat>
  <Paragraphs>338</Paragraphs>
  <Slides>32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Facet</vt:lpstr>
      <vt:lpstr>Word processing</vt:lpstr>
      <vt:lpstr>Today’s lecture</vt:lpstr>
      <vt:lpstr>ASCII</vt:lpstr>
      <vt:lpstr>ASCII</vt:lpstr>
      <vt:lpstr>ASCII</vt:lpstr>
      <vt:lpstr>ASCII</vt:lpstr>
      <vt:lpstr>Text editors</vt:lpstr>
      <vt:lpstr>Word processors</vt:lpstr>
      <vt:lpstr>WYSIWYG</vt:lpstr>
      <vt:lpstr>WYSIWYG</vt:lpstr>
      <vt:lpstr>Basic features</vt:lpstr>
      <vt:lpstr>Font</vt:lpstr>
      <vt:lpstr>Paragraphs</vt:lpstr>
      <vt:lpstr>Styles</vt:lpstr>
      <vt:lpstr>Styles</vt:lpstr>
      <vt:lpstr>Headers and footers</vt:lpstr>
      <vt:lpstr>Footnotes and endnotes</vt:lpstr>
      <vt:lpstr>Footnotes and endnotes</vt:lpstr>
      <vt:lpstr>Formatting symbols</vt:lpstr>
      <vt:lpstr>Page breaks</vt:lpstr>
      <vt:lpstr>Section break</vt:lpstr>
      <vt:lpstr>Section break</vt:lpstr>
      <vt:lpstr>Plagiarism</vt:lpstr>
      <vt:lpstr>References and citations</vt:lpstr>
      <vt:lpstr>RefWorks</vt:lpstr>
      <vt:lpstr>RefWorks</vt:lpstr>
      <vt:lpstr>RefWorks</vt:lpstr>
      <vt:lpstr>Write-N-Cite</vt:lpstr>
      <vt:lpstr>Write-N-Cite</vt:lpstr>
      <vt:lpstr>Write-N-Cite</vt:lpstr>
      <vt:lpstr>Exercises</vt:lpstr>
      <vt:lpstr>Summary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Reuel Baptista</dc:creator>
  <cp:keywords/>
  <dc:description/>
  <cp:lastModifiedBy>csad</cp:lastModifiedBy>
  <cp:revision>104</cp:revision>
  <cp:lastPrinted>2018-03-15T01:29:54Z</cp:lastPrinted>
  <dcterms:created xsi:type="dcterms:W3CDTF">2015-12-03T20:56:09Z</dcterms:created>
  <dcterms:modified xsi:type="dcterms:W3CDTF">2018-03-19T03:35:28Z</dcterms:modified>
  <cp:category/>
</cp:coreProperties>
</file>